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2"/>
  </p:notesMasterIdLst>
  <p:handoutMasterIdLst>
    <p:handoutMasterId r:id="rId23"/>
  </p:handoutMasterIdLst>
  <p:sldIdLst>
    <p:sldId id="278" r:id="rId5"/>
    <p:sldId id="304" r:id="rId6"/>
    <p:sldId id="294" r:id="rId7"/>
    <p:sldId id="281" r:id="rId8"/>
    <p:sldId id="284" r:id="rId9"/>
    <p:sldId id="282" r:id="rId10"/>
    <p:sldId id="285" r:id="rId11"/>
    <p:sldId id="303" r:id="rId12"/>
    <p:sldId id="301" r:id="rId13"/>
    <p:sldId id="296" r:id="rId14"/>
    <p:sldId id="312" r:id="rId15"/>
    <p:sldId id="313" r:id="rId16"/>
    <p:sldId id="308" r:id="rId17"/>
    <p:sldId id="309" r:id="rId18"/>
    <p:sldId id="298" r:id="rId19"/>
    <p:sldId id="311" r:id="rId20"/>
    <p:sldId id="297" r:id="rId21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92A2E4-4B99-4E12-A722-1A9A9AA16DEA}" v="12" dt="2023-10-29T14:11:38.629"/>
  </p1510:revLst>
</p1510:revInfo>
</file>

<file path=ppt/tableStyles.xml><?xml version="1.0" encoding="utf-8"?>
<a:tblStyleLst xmlns:a="http://schemas.openxmlformats.org/drawingml/2006/main" def="{5DA37D80-6434-44D0-A028-1B22A696006F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5388" autoAdjust="0"/>
  </p:normalViewPr>
  <p:slideViewPr>
    <p:cSldViewPr snapToGrid="0" snapToObjects="1">
      <p:cViewPr varScale="1">
        <p:scale>
          <a:sx n="85" d="100"/>
          <a:sy n="85" d="100"/>
        </p:scale>
        <p:origin x="744" y="53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05/8/layout/hList1" loCatId="timelin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EC6FE2F9-56C6-0D4B-A660-C6A370E04B04}" type="pres">
      <dgm:prSet presAssocID="{05A24E01-5535-46B9-A9A1-A9A07E639A8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3A0EE0DF-E350-2B4A-9EDD-A8012A69C6D0}" type="presOf" srcId="{05A24E01-5535-46B9-A9A1-A9A07E639A88}" destId="{EC6FE2F9-56C6-0D4B-A660-C6A370E04B04}" srcOrd="0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26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358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48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90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59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855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048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73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244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65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00201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69574"/>
            <a:ext cx="5385816" cy="3139970"/>
          </a:xfrm>
        </p:spPr>
        <p:txBody>
          <a:bodyPr tIns="0" anchor="b" anchorCtr="0">
            <a:noAutofit/>
          </a:bodyPr>
          <a:lstStyle>
            <a:lvl1pPr algn="ctr">
              <a:defRPr sz="3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255267"/>
            <a:ext cx="3493008" cy="164472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937" y="731520"/>
            <a:ext cx="10665089" cy="1349997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71016" y="2131212"/>
            <a:ext cx="2029968" cy="1442142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573354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949363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271016" y="4537631"/>
            <a:ext cx="2029968" cy="1442142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97977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35578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828288" y="2131212"/>
            <a:ext cx="2029968" cy="1442142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573354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949363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28288" y="4537631"/>
            <a:ext cx="2029968" cy="1442142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97977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35578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85560" y="2131212"/>
            <a:ext cx="2029968" cy="1442142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573354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949363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5560" y="4537631"/>
            <a:ext cx="2029968" cy="1442142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97977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35578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942832" y="2131212"/>
            <a:ext cx="2029968" cy="1442142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573354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949363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942832" y="4537631"/>
            <a:ext cx="2029968" cy="1442142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97977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35578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31520"/>
            <a:ext cx="10671048" cy="1330744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134FFA-9B8E-086F-2BFC-F91A911333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55904" y="2825495"/>
            <a:ext cx="10680192" cy="357530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024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31520"/>
            <a:ext cx="10671048" cy="2126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58952" y="2999344"/>
            <a:ext cx="10674096" cy="353861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201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6784" y="731520"/>
            <a:ext cx="7439243" cy="18288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86784" y="2567535"/>
            <a:ext cx="3566160" cy="1077871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986784" y="3645407"/>
            <a:ext cx="3566160" cy="2743361"/>
          </a:xfrm>
        </p:spPr>
        <p:txBody>
          <a:bodyPr lIns="45720" rIns="45720" bIns="45720">
            <a:normAutofit/>
          </a:bodyPr>
          <a:lstStyle>
            <a:lvl1pPr>
              <a:spcBef>
                <a:spcPts val="1000"/>
              </a:spcBef>
              <a:defRPr sz="1400"/>
            </a:lvl1pPr>
            <a:lvl2pPr>
              <a:spcBef>
                <a:spcPts val="1000"/>
              </a:spcBef>
              <a:defRPr sz="1200"/>
            </a:lvl2pPr>
            <a:lvl3pPr>
              <a:spcBef>
                <a:spcPts val="1000"/>
              </a:spcBef>
              <a:defRPr sz="1100"/>
            </a:lvl3pPr>
            <a:lvl4pPr>
              <a:spcBef>
                <a:spcPts val="1000"/>
              </a:spcBef>
              <a:defRPr sz="1100"/>
            </a:lvl4pPr>
            <a:lvl5pPr>
              <a:spcBef>
                <a:spcPts val="1000"/>
              </a:spcBef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857877" y="2567535"/>
            <a:ext cx="3568150" cy="1077871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857877" y="3645407"/>
            <a:ext cx="3568150" cy="2743361"/>
          </a:xfrm>
        </p:spPr>
        <p:txBody>
          <a:bodyPr lIns="45720" rIns="45720" bIns="45720">
            <a:normAutofit/>
          </a:bodyPr>
          <a:lstStyle>
            <a:lvl1pPr>
              <a:spcBef>
                <a:spcPts val="1000"/>
              </a:spcBef>
              <a:defRPr sz="1400"/>
            </a:lvl1pPr>
            <a:lvl2pPr>
              <a:spcBef>
                <a:spcPts val="1000"/>
              </a:spcBef>
              <a:defRPr sz="1200"/>
            </a:lvl2pPr>
            <a:lvl3pPr>
              <a:spcBef>
                <a:spcPts val="1000"/>
              </a:spcBef>
              <a:defRPr sz="1100"/>
            </a:lvl3pPr>
            <a:lvl4pPr>
              <a:spcBef>
                <a:spcPts val="1000"/>
              </a:spcBef>
              <a:defRPr sz="1100"/>
            </a:lvl4pPr>
            <a:lvl5pPr>
              <a:spcBef>
                <a:spcPts val="1000"/>
              </a:spcBef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6784" y="731520"/>
            <a:ext cx="7439243" cy="18288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986784" y="2733473"/>
            <a:ext cx="3566160" cy="3655296"/>
          </a:xfrm>
        </p:spPr>
        <p:txBody>
          <a:bodyPr lIns="45720" rIns="45720" bIns="45720">
            <a:normAutofit/>
          </a:bodyPr>
          <a:lstStyle>
            <a:lvl1pPr>
              <a:spcBef>
                <a:spcPts val="1000"/>
              </a:spcBef>
              <a:defRPr sz="1400"/>
            </a:lvl1pPr>
            <a:lvl2pPr>
              <a:spcBef>
                <a:spcPts val="1000"/>
              </a:spcBef>
              <a:defRPr sz="1200"/>
            </a:lvl2pPr>
            <a:lvl3pPr>
              <a:spcBef>
                <a:spcPts val="1000"/>
              </a:spcBef>
              <a:defRPr sz="1100"/>
            </a:lvl3pPr>
            <a:lvl4pPr>
              <a:spcBef>
                <a:spcPts val="1000"/>
              </a:spcBef>
              <a:defRPr sz="1100"/>
            </a:lvl4pPr>
            <a:lvl5pPr>
              <a:spcBef>
                <a:spcPts val="1000"/>
              </a:spcBef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857877" y="2733473"/>
            <a:ext cx="3568150" cy="3655296"/>
          </a:xfrm>
        </p:spPr>
        <p:txBody>
          <a:bodyPr lIns="45720" rIns="45720" bIns="45720">
            <a:normAutofit/>
          </a:bodyPr>
          <a:lstStyle>
            <a:lvl1pPr>
              <a:spcBef>
                <a:spcPts val="1000"/>
              </a:spcBef>
              <a:defRPr sz="1400"/>
            </a:lvl1pPr>
            <a:lvl2pPr>
              <a:spcBef>
                <a:spcPts val="1000"/>
              </a:spcBef>
              <a:defRPr sz="1200"/>
            </a:lvl2pPr>
            <a:lvl3pPr>
              <a:spcBef>
                <a:spcPts val="1000"/>
              </a:spcBef>
              <a:defRPr sz="1100"/>
            </a:lvl3pPr>
            <a:lvl4pPr>
              <a:spcBef>
                <a:spcPts val="1000"/>
              </a:spcBef>
              <a:defRPr sz="1100"/>
            </a:lvl4pPr>
            <a:lvl5pPr>
              <a:spcBef>
                <a:spcPts val="1000"/>
              </a:spcBef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9476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0D2E1F97-676C-E181-EBEF-297E62CC6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0476" y="2882325"/>
            <a:ext cx="5029200" cy="3503287"/>
          </a:xfrm>
          <a:custGeom>
            <a:avLst/>
            <a:gdLst>
              <a:gd name="connsiteX0" fmla="*/ 0 w 5029200"/>
              <a:gd name="connsiteY0" fmla="*/ 0 h 3821233"/>
              <a:gd name="connsiteX1" fmla="*/ 2048936 w 5029200"/>
              <a:gd name="connsiteY1" fmla="*/ 0 h 3821233"/>
              <a:gd name="connsiteX2" fmla="*/ 2048256 w 5029200"/>
              <a:gd name="connsiteY2" fmla="*/ 6744 h 3821233"/>
              <a:gd name="connsiteX3" fmla="*/ 2514600 w 5029200"/>
              <a:gd name="connsiteY3" fmla="*/ 473088 h 3821233"/>
              <a:gd name="connsiteX4" fmla="*/ 2980944 w 5029200"/>
              <a:gd name="connsiteY4" fmla="*/ 6744 h 3821233"/>
              <a:gd name="connsiteX5" fmla="*/ 2980264 w 5029200"/>
              <a:gd name="connsiteY5" fmla="*/ 0 h 3821233"/>
              <a:gd name="connsiteX6" fmla="*/ 5029200 w 5029200"/>
              <a:gd name="connsiteY6" fmla="*/ 0 h 3821233"/>
              <a:gd name="connsiteX7" fmla="*/ 5029200 w 5029200"/>
              <a:gd name="connsiteY7" fmla="*/ 3821233 h 3821233"/>
              <a:gd name="connsiteX8" fmla="*/ 0 w 5029200"/>
              <a:gd name="connsiteY8" fmla="*/ 3821233 h 382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9200" h="3821233">
                <a:moveTo>
                  <a:pt x="0" y="0"/>
                </a:moveTo>
                <a:lnTo>
                  <a:pt x="2048936" y="0"/>
                </a:lnTo>
                <a:lnTo>
                  <a:pt x="2048256" y="6744"/>
                </a:lnTo>
                <a:cubicBezTo>
                  <a:pt x="2048256" y="264299"/>
                  <a:pt x="2257045" y="473088"/>
                  <a:pt x="2514600" y="473088"/>
                </a:cubicBezTo>
                <a:cubicBezTo>
                  <a:pt x="2772155" y="473088"/>
                  <a:pt x="2980944" y="264299"/>
                  <a:pt x="2980944" y="6744"/>
                </a:cubicBezTo>
                <a:lnTo>
                  <a:pt x="2980264" y="0"/>
                </a:lnTo>
                <a:lnTo>
                  <a:pt x="5029200" y="0"/>
                </a:lnTo>
                <a:lnTo>
                  <a:pt x="5029200" y="3821233"/>
                </a:lnTo>
                <a:lnTo>
                  <a:pt x="0" y="3821233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30AC4AA-0F59-9C91-95FE-45704F110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96827" y="2894358"/>
            <a:ext cx="5029200" cy="3503287"/>
          </a:xfrm>
          <a:custGeom>
            <a:avLst/>
            <a:gdLst>
              <a:gd name="connsiteX0" fmla="*/ 0 w 5029200"/>
              <a:gd name="connsiteY0" fmla="*/ 0 h 3821233"/>
              <a:gd name="connsiteX1" fmla="*/ 2048936 w 5029200"/>
              <a:gd name="connsiteY1" fmla="*/ 0 h 3821233"/>
              <a:gd name="connsiteX2" fmla="*/ 2048256 w 5029200"/>
              <a:gd name="connsiteY2" fmla="*/ 6744 h 3821233"/>
              <a:gd name="connsiteX3" fmla="*/ 2514600 w 5029200"/>
              <a:gd name="connsiteY3" fmla="*/ 473088 h 3821233"/>
              <a:gd name="connsiteX4" fmla="*/ 2980944 w 5029200"/>
              <a:gd name="connsiteY4" fmla="*/ 6744 h 3821233"/>
              <a:gd name="connsiteX5" fmla="*/ 2980264 w 5029200"/>
              <a:gd name="connsiteY5" fmla="*/ 0 h 3821233"/>
              <a:gd name="connsiteX6" fmla="*/ 5029200 w 5029200"/>
              <a:gd name="connsiteY6" fmla="*/ 0 h 3821233"/>
              <a:gd name="connsiteX7" fmla="*/ 5029200 w 5029200"/>
              <a:gd name="connsiteY7" fmla="*/ 3821233 h 3821233"/>
              <a:gd name="connsiteX8" fmla="*/ 0 w 5029200"/>
              <a:gd name="connsiteY8" fmla="*/ 3821233 h 382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9200" h="3821233">
                <a:moveTo>
                  <a:pt x="0" y="0"/>
                </a:moveTo>
                <a:lnTo>
                  <a:pt x="2048936" y="0"/>
                </a:lnTo>
                <a:lnTo>
                  <a:pt x="2048256" y="6744"/>
                </a:lnTo>
                <a:cubicBezTo>
                  <a:pt x="2048256" y="264299"/>
                  <a:pt x="2257045" y="473088"/>
                  <a:pt x="2514600" y="473088"/>
                </a:cubicBezTo>
                <a:cubicBezTo>
                  <a:pt x="2772155" y="473088"/>
                  <a:pt x="2980944" y="264299"/>
                  <a:pt x="2980944" y="6744"/>
                </a:cubicBezTo>
                <a:lnTo>
                  <a:pt x="2980264" y="0"/>
                </a:lnTo>
                <a:lnTo>
                  <a:pt x="5029200" y="0"/>
                </a:lnTo>
                <a:lnTo>
                  <a:pt x="5029200" y="3821233"/>
                </a:lnTo>
                <a:lnTo>
                  <a:pt x="0" y="3821233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476" y="731519"/>
            <a:ext cx="10671048" cy="1359927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B7742C-48F4-604D-B4F6-29F2E02DED50}"/>
              </a:ext>
            </a:extLst>
          </p:cNvPr>
          <p:cNvSpPr/>
          <p:nvPr userDrawn="1"/>
        </p:nvSpPr>
        <p:spPr>
          <a:xfrm>
            <a:off x="2782396" y="2399324"/>
            <a:ext cx="978034" cy="9780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24E089EF-27C4-5E59-8D26-757D97055D86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2905653" y="2522581"/>
            <a:ext cx="731520" cy="731520"/>
          </a:xfrm>
          <a:prstGeom prst="ellipse">
            <a:avLst/>
          </a:prstGeom>
          <a:noFill/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9569" y="3351245"/>
            <a:ext cx="4665786" cy="1062257"/>
          </a:xfrm>
        </p:spPr>
        <p:txBody>
          <a:bodyPr tIns="137160" bIns="13716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49569" y="4413503"/>
            <a:ext cx="4665786" cy="1801261"/>
          </a:xfrm>
        </p:spPr>
        <p:txBody>
          <a:bodyPr lIns="45720" tIns="182880" rIns="45720" bIns="45720">
            <a:normAutofit/>
          </a:bodyPr>
          <a:lstStyle>
            <a:lvl1pPr>
              <a:spcBef>
                <a:spcPts val="1000"/>
              </a:spcBef>
              <a:defRPr sz="1400"/>
            </a:lvl1pPr>
            <a:lvl2pPr>
              <a:spcBef>
                <a:spcPts val="1000"/>
              </a:spcBef>
              <a:defRPr sz="1200"/>
            </a:lvl2pPr>
            <a:lvl3pPr>
              <a:spcBef>
                <a:spcPts val="1000"/>
              </a:spcBef>
              <a:defRPr sz="1100"/>
            </a:lvl3pPr>
            <a:lvl4pPr>
              <a:spcBef>
                <a:spcPts val="1000"/>
              </a:spcBef>
              <a:defRPr sz="1100"/>
            </a:lvl4pPr>
            <a:lvl5pPr>
              <a:spcBef>
                <a:spcPts val="1000"/>
              </a:spcBef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08BB25D-5CCA-620A-2750-93C5BB1CC3CC}"/>
              </a:ext>
            </a:extLst>
          </p:cNvPr>
          <p:cNvSpPr/>
          <p:nvPr userDrawn="1"/>
        </p:nvSpPr>
        <p:spPr>
          <a:xfrm>
            <a:off x="8422410" y="2399324"/>
            <a:ext cx="978034" cy="9780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62">
            <a:extLst>
              <a:ext uri="{FF2B5EF4-FFF2-40B4-BE49-F238E27FC236}">
                <a16:creationId xmlns:a16="http://schemas.microsoft.com/office/drawing/2014/main" id="{BF399CB2-F3BF-D7DD-376D-729F3E11C381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8545667" y="2522581"/>
            <a:ext cx="731520" cy="731520"/>
          </a:xfrm>
          <a:prstGeom prst="ellipse">
            <a:avLst/>
          </a:prstGeom>
          <a:solidFill>
            <a:schemeClr val="accent1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01278" y="3351245"/>
            <a:ext cx="4663440" cy="1062257"/>
          </a:xfrm>
        </p:spPr>
        <p:txBody>
          <a:bodyPr tIns="137160" bIns="13716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601278" y="4413503"/>
            <a:ext cx="4663440" cy="1801261"/>
          </a:xfrm>
        </p:spPr>
        <p:txBody>
          <a:bodyPr lIns="45720" tIns="182880" rIns="45720" bIns="45720">
            <a:normAutofit/>
          </a:bodyPr>
          <a:lstStyle>
            <a:lvl1pPr>
              <a:spcBef>
                <a:spcPts val="1000"/>
              </a:spcBef>
              <a:defRPr sz="1400"/>
            </a:lvl1pPr>
            <a:lvl2pPr>
              <a:spcBef>
                <a:spcPts val="1000"/>
              </a:spcBef>
              <a:defRPr sz="1200"/>
            </a:lvl2pPr>
            <a:lvl3pPr>
              <a:spcBef>
                <a:spcPts val="1000"/>
              </a:spcBef>
              <a:defRPr sz="1100"/>
            </a:lvl3pPr>
            <a:lvl4pPr>
              <a:spcBef>
                <a:spcPts val="1000"/>
              </a:spcBef>
              <a:defRPr sz="1100"/>
            </a:lvl4pPr>
            <a:lvl5pPr>
              <a:spcBef>
                <a:spcPts val="1000"/>
              </a:spcBef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7986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0D2E1F97-676C-E181-EBEF-297E62CC6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0476" y="2882325"/>
            <a:ext cx="5029200" cy="3503287"/>
          </a:xfrm>
          <a:custGeom>
            <a:avLst/>
            <a:gdLst>
              <a:gd name="connsiteX0" fmla="*/ 0 w 5029200"/>
              <a:gd name="connsiteY0" fmla="*/ 0 h 3821233"/>
              <a:gd name="connsiteX1" fmla="*/ 2048936 w 5029200"/>
              <a:gd name="connsiteY1" fmla="*/ 0 h 3821233"/>
              <a:gd name="connsiteX2" fmla="*/ 2048256 w 5029200"/>
              <a:gd name="connsiteY2" fmla="*/ 6744 h 3821233"/>
              <a:gd name="connsiteX3" fmla="*/ 2514600 w 5029200"/>
              <a:gd name="connsiteY3" fmla="*/ 473088 h 3821233"/>
              <a:gd name="connsiteX4" fmla="*/ 2980944 w 5029200"/>
              <a:gd name="connsiteY4" fmla="*/ 6744 h 3821233"/>
              <a:gd name="connsiteX5" fmla="*/ 2980264 w 5029200"/>
              <a:gd name="connsiteY5" fmla="*/ 0 h 3821233"/>
              <a:gd name="connsiteX6" fmla="*/ 5029200 w 5029200"/>
              <a:gd name="connsiteY6" fmla="*/ 0 h 3821233"/>
              <a:gd name="connsiteX7" fmla="*/ 5029200 w 5029200"/>
              <a:gd name="connsiteY7" fmla="*/ 3821233 h 3821233"/>
              <a:gd name="connsiteX8" fmla="*/ 0 w 5029200"/>
              <a:gd name="connsiteY8" fmla="*/ 3821233 h 382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9200" h="3821233">
                <a:moveTo>
                  <a:pt x="0" y="0"/>
                </a:moveTo>
                <a:lnTo>
                  <a:pt x="2048936" y="0"/>
                </a:lnTo>
                <a:lnTo>
                  <a:pt x="2048256" y="6744"/>
                </a:lnTo>
                <a:cubicBezTo>
                  <a:pt x="2048256" y="264299"/>
                  <a:pt x="2257045" y="473088"/>
                  <a:pt x="2514600" y="473088"/>
                </a:cubicBezTo>
                <a:cubicBezTo>
                  <a:pt x="2772155" y="473088"/>
                  <a:pt x="2980944" y="264299"/>
                  <a:pt x="2980944" y="6744"/>
                </a:cubicBezTo>
                <a:lnTo>
                  <a:pt x="2980264" y="0"/>
                </a:lnTo>
                <a:lnTo>
                  <a:pt x="5029200" y="0"/>
                </a:lnTo>
                <a:lnTo>
                  <a:pt x="5029200" y="3821233"/>
                </a:lnTo>
                <a:lnTo>
                  <a:pt x="0" y="3821233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30AC4AA-0F59-9C91-95FE-45704F110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96827" y="2894358"/>
            <a:ext cx="5029200" cy="3503287"/>
          </a:xfrm>
          <a:custGeom>
            <a:avLst/>
            <a:gdLst>
              <a:gd name="connsiteX0" fmla="*/ 0 w 5029200"/>
              <a:gd name="connsiteY0" fmla="*/ 0 h 3821233"/>
              <a:gd name="connsiteX1" fmla="*/ 2048936 w 5029200"/>
              <a:gd name="connsiteY1" fmla="*/ 0 h 3821233"/>
              <a:gd name="connsiteX2" fmla="*/ 2048256 w 5029200"/>
              <a:gd name="connsiteY2" fmla="*/ 6744 h 3821233"/>
              <a:gd name="connsiteX3" fmla="*/ 2514600 w 5029200"/>
              <a:gd name="connsiteY3" fmla="*/ 473088 h 3821233"/>
              <a:gd name="connsiteX4" fmla="*/ 2980944 w 5029200"/>
              <a:gd name="connsiteY4" fmla="*/ 6744 h 3821233"/>
              <a:gd name="connsiteX5" fmla="*/ 2980264 w 5029200"/>
              <a:gd name="connsiteY5" fmla="*/ 0 h 3821233"/>
              <a:gd name="connsiteX6" fmla="*/ 5029200 w 5029200"/>
              <a:gd name="connsiteY6" fmla="*/ 0 h 3821233"/>
              <a:gd name="connsiteX7" fmla="*/ 5029200 w 5029200"/>
              <a:gd name="connsiteY7" fmla="*/ 3821233 h 3821233"/>
              <a:gd name="connsiteX8" fmla="*/ 0 w 5029200"/>
              <a:gd name="connsiteY8" fmla="*/ 3821233 h 382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9200" h="3821233">
                <a:moveTo>
                  <a:pt x="0" y="0"/>
                </a:moveTo>
                <a:lnTo>
                  <a:pt x="2048936" y="0"/>
                </a:lnTo>
                <a:lnTo>
                  <a:pt x="2048256" y="6744"/>
                </a:lnTo>
                <a:cubicBezTo>
                  <a:pt x="2048256" y="264299"/>
                  <a:pt x="2257045" y="473088"/>
                  <a:pt x="2514600" y="473088"/>
                </a:cubicBezTo>
                <a:cubicBezTo>
                  <a:pt x="2772155" y="473088"/>
                  <a:pt x="2980944" y="264299"/>
                  <a:pt x="2980944" y="6744"/>
                </a:cubicBezTo>
                <a:lnTo>
                  <a:pt x="2980264" y="0"/>
                </a:lnTo>
                <a:lnTo>
                  <a:pt x="5029200" y="0"/>
                </a:lnTo>
                <a:lnTo>
                  <a:pt x="5029200" y="3821233"/>
                </a:lnTo>
                <a:lnTo>
                  <a:pt x="0" y="3821233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476" y="731519"/>
            <a:ext cx="10671048" cy="1359927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82B4325-F06B-7391-5F34-3201F62CF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82396" y="2399324"/>
            <a:ext cx="978034" cy="9780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F2CB1CF4-86FB-7FB0-49EB-C8D64A247A34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2905653" y="2522581"/>
            <a:ext cx="731520" cy="731520"/>
          </a:xfrm>
          <a:prstGeom prst="ellipse">
            <a:avLst/>
          </a:prstGeom>
          <a:noFill/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49569" y="3497299"/>
            <a:ext cx="4665786" cy="2717465"/>
          </a:xfrm>
        </p:spPr>
        <p:txBody>
          <a:bodyPr lIns="45720" tIns="182880" rIns="45720" bIns="45720">
            <a:normAutofit/>
          </a:bodyPr>
          <a:lstStyle>
            <a:lvl1pPr>
              <a:spcBef>
                <a:spcPts val="1000"/>
              </a:spcBef>
              <a:defRPr sz="1400"/>
            </a:lvl1pPr>
            <a:lvl2pPr>
              <a:spcBef>
                <a:spcPts val="1000"/>
              </a:spcBef>
              <a:defRPr sz="1200"/>
            </a:lvl2pPr>
            <a:lvl3pPr>
              <a:spcBef>
                <a:spcPts val="1000"/>
              </a:spcBef>
              <a:defRPr sz="1100"/>
            </a:lvl3pPr>
            <a:lvl4pPr>
              <a:spcBef>
                <a:spcPts val="1000"/>
              </a:spcBef>
              <a:defRPr sz="1100"/>
            </a:lvl4pPr>
            <a:lvl5pPr>
              <a:spcBef>
                <a:spcPts val="1000"/>
              </a:spcBef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DF01E4-C723-34BC-F79C-FCFC0C31E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22410" y="2399324"/>
            <a:ext cx="978034" cy="9780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187DB824-B402-9CDC-A5E9-0B8C7AF2AA19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8545667" y="2522581"/>
            <a:ext cx="731520" cy="731520"/>
          </a:xfrm>
          <a:prstGeom prst="ellipse">
            <a:avLst/>
          </a:prstGeom>
          <a:solidFill>
            <a:schemeClr val="accent1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601278" y="3497299"/>
            <a:ext cx="4663440" cy="2717465"/>
          </a:xfrm>
        </p:spPr>
        <p:txBody>
          <a:bodyPr lIns="45720" tIns="182880" rIns="45720" bIns="45720">
            <a:normAutofit/>
          </a:bodyPr>
          <a:lstStyle>
            <a:lvl1pPr>
              <a:spcBef>
                <a:spcPts val="1000"/>
              </a:spcBef>
              <a:defRPr sz="1400"/>
            </a:lvl1pPr>
            <a:lvl2pPr>
              <a:spcBef>
                <a:spcPts val="1000"/>
              </a:spcBef>
              <a:defRPr sz="1200"/>
            </a:lvl2pPr>
            <a:lvl3pPr>
              <a:spcBef>
                <a:spcPts val="1000"/>
              </a:spcBef>
              <a:defRPr sz="1100"/>
            </a:lvl3pPr>
            <a:lvl4pPr>
              <a:spcBef>
                <a:spcPts val="1000"/>
              </a:spcBef>
              <a:defRPr sz="1100"/>
            </a:lvl4pPr>
            <a:lvl5pPr>
              <a:spcBef>
                <a:spcPts val="1000"/>
              </a:spcBef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610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E736168-42FB-B175-878F-1D92D461293F}"/>
              </a:ext>
            </a:extLst>
          </p:cNvPr>
          <p:cNvGrpSpPr/>
          <p:nvPr userDrawn="1"/>
        </p:nvGrpSpPr>
        <p:grpSpPr>
          <a:xfrm>
            <a:off x="8761800" y="1"/>
            <a:ext cx="3430200" cy="6858000"/>
            <a:chOff x="0" y="1"/>
            <a:chExt cx="3430200" cy="6858000"/>
          </a:xfrm>
        </p:grpSpPr>
        <p:sp>
          <p:nvSpPr>
            <p:cNvPr id="2" name="Freeform: Shape 22">
              <a:extLst>
                <a:ext uri="{FF2B5EF4-FFF2-40B4-BE49-F238E27FC236}">
                  <a16:creationId xmlns:a16="http://schemas.microsoft.com/office/drawing/2014/main" id="{6EE64E38-E907-48C4-BA19-D68AFECDF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3427336"/>
              <a:ext cx="3430200" cy="3430665"/>
            </a:xfrm>
            <a:custGeom>
              <a:avLst/>
              <a:gdLst>
                <a:gd name="connsiteX0" fmla="*/ 0 w 3430200"/>
                <a:gd name="connsiteY0" fmla="*/ 0 h 3430665"/>
                <a:gd name="connsiteX1" fmla="*/ 3430200 w 3430200"/>
                <a:gd name="connsiteY1" fmla="*/ 0 h 3430665"/>
                <a:gd name="connsiteX2" fmla="*/ 3430200 w 3430200"/>
                <a:gd name="connsiteY2" fmla="*/ 3430665 h 3430665"/>
                <a:gd name="connsiteX3" fmla="*/ 0 w 3430200"/>
                <a:gd name="connsiteY3" fmla="*/ 3430665 h 343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0200" h="3430665">
                  <a:moveTo>
                    <a:pt x="0" y="0"/>
                  </a:moveTo>
                  <a:lnTo>
                    <a:pt x="3430200" y="0"/>
                  </a:lnTo>
                  <a:lnTo>
                    <a:pt x="3430200" y="3430665"/>
                  </a:lnTo>
                  <a:lnTo>
                    <a:pt x="0" y="343066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Freeform: Shape 19">
              <a:extLst>
                <a:ext uri="{FF2B5EF4-FFF2-40B4-BE49-F238E27FC236}">
                  <a16:creationId xmlns:a16="http://schemas.microsoft.com/office/drawing/2014/main" id="{FAE76847-A4FB-E2C1-6FEF-4ECAB5AD0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3427336"/>
              <a:ext cx="3430200" cy="3430665"/>
            </a:xfrm>
            <a:custGeom>
              <a:avLst/>
              <a:gdLst>
                <a:gd name="connsiteX0" fmla="*/ 3430200 w 3430200"/>
                <a:gd name="connsiteY0" fmla="*/ 0 h 3430665"/>
                <a:gd name="connsiteX1" fmla="*/ 3430200 w 3430200"/>
                <a:gd name="connsiteY1" fmla="*/ 3430665 h 3430665"/>
                <a:gd name="connsiteX2" fmla="*/ 0 w 3430200"/>
                <a:gd name="connsiteY2" fmla="*/ 3430665 h 3430665"/>
                <a:gd name="connsiteX3" fmla="*/ 0 w 3430200"/>
                <a:gd name="connsiteY3" fmla="*/ 3417531 h 343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0200" h="3430665">
                  <a:moveTo>
                    <a:pt x="3430200" y="0"/>
                  </a:moveTo>
                  <a:lnTo>
                    <a:pt x="3430200" y="3430665"/>
                  </a:lnTo>
                  <a:lnTo>
                    <a:pt x="0" y="3430665"/>
                  </a:lnTo>
                  <a:lnTo>
                    <a:pt x="0" y="3417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Freeform: Shape 13">
              <a:extLst>
                <a:ext uri="{FF2B5EF4-FFF2-40B4-BE49-F238E27FC236}">
                  <a16:creationId xmlns:a16="http://schemas.microsoft.com/office/drawing/2014/main" id="{F7981226-45F7-E6E8-D9AE-C91719B27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3423785" cy="3437345"/>
            </a:xfrm>
            <a:custGeom>
              <a:avLst/>
              <a:gdLst>
                <a:gd name="connsiteX0" fmla="*/ 0 w 3423785"/>
                <a:gd name="connsiteY0" fmla="*/ 0 h 3437345"/>
                <a:gd name="connsiteX1" fmla="*/ 3423785 w 3423785"/>
                <a:gd name="connsiteY1" fmla="*/ 0 h 3437345"/>
                <a:gd name="connsiteX2" fmla="*/ 3423785 w 3423785"/>
                <a:gd name="connsiteY2" fmla="*/ 3437345 h 3437345"/>
                <a:gd name="connsiteX3" fmla="*/ 0 w 3423785"/>
                <a:gd name="connsiteY3" fmla="*/ 3437345 h 343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3785" h="3437345">
                  <a:moveTo>
                    <a:pt x="0" y="0"/>
                  </a:moveTo>
                  <a:lnTo>
                    <a:pt x="3423785" y="0"/>
                  </a:lnTo>
                  <a:lnTo>
                    <a:pt x="3423785" y="3437345"/>
                  </a:lnTo>
                  <a:lnTo>
                    <a:pt x="0" y="343734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16">
              <a:extLst>
                <a:ext uri="{FF2B5EF4-FFF2-40B4-BE49-F238E27FC236}">
                  <a16:creationId xmlns:a16="http://schemas.microsoft.com/office/drawing/2014/main" id="{9687CB02-B871-D558-D885-751314001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869"/>
              <a:ext cx="3423785" cy="3436477"/>
            </a:xfrm>
            <a:custGeom>
              <a:avLst/>
              <a:gdLst>
                <a:gd name="connsiteX0" fmla="*/ 0 w 3423785"/>
                <a:gd name="connsiteY0" fmla="*/ 0 h 3436477"/>
                <a:gd name="connsiteX1" fmla="*/ 3423785 w 3423785"/>
                <a:gd name="connsiteY1" fmla="*/ 3436477 h 3436477"/>
                <a:gd name="connsiteX2" fmla="*/ 0 w 3423785"/>
                <a:gd name="connsiteY2" fmla="*/ 3436477 h 343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785" h="3436477">
                  <a:moveTo>
                    <a:pt x="0" y="0"/>
                  </a:moveTo>
                  <a:lnTo>
                    <a:pt x="3423785" y="3436477"/>
                  </a:lnTo>
                  <a:lnTo>
                    <a:pt x="0" y="34364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731520"/>
            <a:ext cx="7439243" cy="18288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0" y="2567535"/>
            <a:ext cx="3566160" cy="1260753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3828288"/>
            <a:ext cx="3566160" cy="2560480"/>
          </a:xfrm>
        </p:spPr>
        <p:txBody>
          <a:bodyPr lIns="45720" rIns="45720" bIns="45720">
            <a:normAutofit/>
          </a:bodyPr>
          <a:lstStyle>
            <a:lvl1pPr>
              <a:spcBef>
                <a:spcPts val="1000"/>
              </a:spcBef>
              <a:defRPr sz="1400"/>
            </a:lvl1pPr>
            <a:lvl2pPr>
              <a:spcBef>
                <a:spcPts val="1000"/>
              </a:spcBef>
              <a:defRPr sz="1200"/>
            </a:lvl2pPr>
            <a:lvl3pPr>
              <a:spcBef>
                <a:spcPts val="1000"/>
              </a:spcBef>
              <a:defRPr sz="1100"/>
            </a:lvl3pPr>
            <a:lvl4pPr>
              <a:spcBef>
                <a:spcPts val="1000"/>
              </a:spcBef>
              <a:defRPr sz="1100"/>
            </a:lvl4pPr>
            <a:lvl5pPr>
              <a:spcBef>
                <a:spcPts val="1000"/>
              </a:spcBef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82159" y="2567535"/>
            <a:ext cx="3568150" cy="1260753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82159" y="3828288"/>
            <a:ext cx="3568150" cy="2560480"/>
          </a:xfrm>
        </p:spPr>
        <p:txBody>
          <a:bodyPr lIns="45720" rIns="45720" bIns="45720">
            <a:normAutofit/>
          </a:bodyPr>
          <a:lstStyle>
            <a:lvl1pPr>
              <a:spcBef>
                <a:spcPts val="1000"/>
              </a:spcBef>
              <a:defRPr sz="1400"/>
            </a:lvl1pPr>
            <a:lvl2pPr>
              <a:spcBef>
                <a:spcPts val="1000"/>
              </a:spcBef>
              <a:defRPr sz="1200"/>
            </a:lvl2pPr>
            <a:lvl3pPr>
              <a:spcBef>
                <a:spcPts val="1000"/>
              </a:spcBef>
              <a:defRPr sz="1100"/>
            </a:lvl3pPr>
            <a:lvl4pPr>
              <a:spcBef>
                <a:spcPts val="1000"/>
              </a:spcBef>
              <a:defRPr sz="1100"/>
            </a:lvl4pPr>
            <a:lvl5pPr>
              <a:spcBef>
                <a:spcPts val="1000"/>
              </a:spcBef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181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31520"/>
            <a:ext cx="10671048" cy="1371600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94EA49-0B8F-F022-4960-91756D959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74333" y="2396422"/>
            <a:ext cx="978034" cy="9780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62">
            <a:extLst>
              <a:ext uri="{FF2B5EF4-FFF2-40B4-BE49-F238E27FC236}">
                <a16:creationId xmlns:a16="http://schemas.microsoft.com/office/drawing/2014/main" id="{2225A37B-49E8-EEB3-BDA6-B11E6052FF3F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1997590" y="2519679"/>
            <a:ext cx="731520" cy="731520"/>
          </a:xfrm>
          <a:prstGeom prst="ellipse">
            <a:avLst/>
          </a:prstGeom>
          <a:noFill/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3232" y="2885439"/>
            <a:ext cx="3328416" cy="356386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3328416 w 3328416"/>
              <a:gd name="connsiteY2" fmla="*/ 6845 h 3563861"/>
              <a:gd name="connsiteX3" fmla="*/ 3328416 w 3328416"/>
              <a:gd name="connsiteY3" fmla="*/ 3563861 h 3563861"/>
              <a:gd name="connsiteX4" fmla="*/ 0 w 3328416"/>
              <a:gd name="connsiteY4" fmla="*/ 3563861 h 3563861"/>
              <a:gd name="connsiteX5" fmla="*/ 0 w 3328416"/>
              <a:gd name="connsiteY5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63861">
                <a:moveTo>
                  <a:pt x="0" y="6845"/>
                </a:moveTo>
                <a:lnTo>
                  <a:pt x="1191768" y="0"/>
                </a:lnTo>
                <a:cubicBezTo>
                  <a:pt x="1278636" y="383458"/>
                  <a:pt x="1523661" y="452121"/>
                  <a:pt x="1679448" y="452121"/>
                </a:cubicBezTo>
                <a:cubicBezTo>
                  <a:pt x="1835235" y="452121"/>
                  <a:pt x="2146300" y="265349"/>
                  <a:pt x="2126488" y="1"/>
                </a:cubicBezTo>
                <a:lnTo>
                  <a:pt x="3328416" y="6845"/>
                </a:lnTo>
                <a:lnTo>
                  <a:pt x="3328416" y="3563861"/>
                </a:lnTo>
                <a:lnTo>
                  <a:pt x="0" y="3563861"/>
                </a:lnTo>
                <a:lnTo>
                  <a:pt x="0" y="6845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4572000"/>
            <a:ext cx="2770632" cy="1734044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3DEA7C3-A1F3-E01C-3EC1-2EC9BB68E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11431" y="2395603"/>
            <a:ext cx="978034" cy="9780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BCD5E9C0-B95D-F859-64FB-F698BABC524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5734688" y="2518860"/>
            <a:ext cx="731520" cy="731520"/>
          </a:xfrm>
          <a:prstGeom prst="ellipse">
            <a:avLst/>
          </a:prstGeom>
          <a:noFill/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984" y="2890519"/>
            <a:ext cx="3328416" cy="355878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3328416 w 3328416"/>
              <a:gd name="connsiteY2" fmla="*/ 1765 h 3558781"/>
              <a:gd name="connsiteX3" fmla="*/ 3328416 w 3328416"/>
              <a:gd name="connsiteY3" fmla="*/ 3558781 h 3558781"/>
              <a:gd name="connsiteX4" fmla="*/ 0 w 3328416"/>
              <a:gd name="connsiteY4" fmla="*/ 3558781 h 3558781"/>
              <a:gd name="connsiteX5" fmla="*/ 0 w 3328416"/>
              <a:gd name="connsiteY5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2134616 w 3328416"/>
              <a:gd name="connsiteY2" fmla="*/ 1 h 3558781"/>
              <a:gd name="connsiteX3" fmla="*/ 3328416 w 3328416"/>
              <a:gd name="connsiteY3" fmla="*/ 1765 h 3558781"/>
              <a:gd name="connsiteX4" fmla="*/ 3328416 w 3328416"/>
              <a:gd name="connsiteY4" fmla="*/ 3558781 h 3558781"/>
              <a:gd name="connsiteX5" fmla="*/ 0 w 3328416"/>
              <a:gd name="connsiteY5" fmla="*/ 3558781 h 3558781"/>
              <a:gd name="connsiteX6" fmla="*/ 0 w 3328416"/>
              <a:gd name="connsiteY6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8781">
                <a:moveTo>
                  <a:pt x="0" y="1765"/>
                </a:moveTo>
                <a:lnTo>
                  <a:pt x="1189736" y="0"/>
                </a:lnTo>
                <a:cubicBezTo>
                  <a:pt x="1213443" y="191770"/>
                  <a:pt x="1332399" y="417831"/>
                  <a:pt x="1672336" y="461011"/>
                </a:cubicBezTo>
                <a:cubicBezTo>
                  <a:pt x="2024549" y="425451"/>
                  <a:pt x="2136733" y="127001"/>
                  <a:pt x="2134616" y="1"/>
                </a:cubicBezTo>
                <a:lnTo>
                  <a:pt x="3328416" y="1765"/>
                </a:lnTo>
                <a:lnTo>
                  <a:pt x="3328416" y="3558781"/>
                </a:lnTo>
                <a:lnTo>
                  <a:pt x="0" y="3558781"/>
                </a:lnTo>
                <a:lnTo>
                  <a:pt x="0" y="1765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4572000"/>
            <a:ext cx="2770632" cy="1734044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661431-5411-8297-AE81-99A1A39E3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9532" y="2395603"/>
            <a:ext cx="978034" cy="9780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CD156755-E665-061F-FAF2-7F3F08A7B83D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9372789" y="2518860"/>
            <a:ext cx="731520" cy="731520"/>
          </a:xfrm>
          <a:prstGeom prst="ellipse">
            <a:avLst/>
          </a:prstGeom>
          <a:noFill/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2440" y="2891789"/>
            <a:ext cx="3328416" cy="355751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3328416 w 3328416"/>
              <a:gd name="connsiteY2" fmla="*/ 495 h 3557511"/>
              <a:gd name="connsiteX3" fmla="*/ 3328416 w 3328416"/>
              <a:gd name="connsiteY3" fmla="*/ 3557511 h 3557511"/>
              <a:gd name="connsiteX4" fmla="*/ 0 w 3328416"/>
              <a:gd name="connsiteY4" fmla="*/ 3557511 h 3557511"/>
              <a:gd name="connsiteX5" fmla="*/ 0 w 3328416"/>
              <a:gd name="connsiteY5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2133600 w 3328416"/>
              <a:gd name="connsiteY2" fmla="*/ 1 h 3557511"/>
              <a:gd name="connsiteX3" fmla="*/ 3328416 w 3328416"/>
              <a:gd name="connsiteY3" fmla="*/ 495 h 3557511"/>
              <a:gd name="connsiteX4" fmla="*/ 3328416 w 3328416"/>
              <a:gd name="connsiteY4" fmla="*/ 3557511 h 3557511"/>
              <a:gd name="connsiteX5" fmla="*/ 0 w 3328416"/>
              <a:gd name="connsiteY5" fmla="*/ 3557511 h 3557511"/>
              <a:gd name="connsiteX6" fmla="*/ 0 w 3328416"/>
              <a:gd name="connsiteY6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42110 w 3328416"/>
              <a:gd name="connsiteY2" fmla="*/ 47625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7511">
                <a:moveTo>
                  <a:pt x="0" y="495"/>
                </a:moveTo>
                <a:lnTo>
                  <a:pt x="1184910" y="0"/>
                </a:lnTo>
                <a:cubicBezTo>
                  <a:pt x="1215390" y="266700"/>
                  <a:pt x="1375410" y="415291"/>
                  <a:pt x="1672590" y="457201"/>
                </a:cubicBezTo>
                <a:cubicBezTo>
                  <a:pt x="2032000" y="411481"/>
                  <a:pt x="2098040" y="179071"/>
                  <a:pt x="2133600" y="1"/>
                </a:cubicBezTo>
                <a:lnTo>
                  <a:pt x="3328416" y="495"/>
                </a:lnTo>
                <a:lnTo>
                  <a:pt x="3328416" y="3557511"/>
                </a:lnTo>
                <a:lnTo>
                  <a:pt x="0" y="3557511"/>
                </a:lnTo>
                <a:lnTo>
                  <a:pt x="0" y="495"/>
                </a:lnTo>
                <a:close/>
              </a:path>
            </a:pathLst>
          </a:custGeo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4572000"/>
            <a:ext cx="2770632" cy="1734044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>
            <a:extLst>
              <a:ext uri="{FF2B5EF4-FFF2-40B4-BE49-F238E27FC236}">
                <a16:creationId xmlns:a16="http://schemas.microsoft.com/office/drawing/2014/main" id="{ABC388A2-FFC7-1A87-02FB-C97B50161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>
            <a:extLst>
              <a:ext uri="{FF2B5EF4-FFF2-40B4-BE49-F238E27FC236}">
                <a16:creationId xmlns:a16="http://schemas.microsoft.com/office/drawing/2014/main" id="{D64C4994-B525-F4C0-B74F-D5E8296DF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>
            <a:extLst>
              <a:ext uri="{FF2B5EF4-FFF2-40B4-BE49-F238E27FC236}">
                <a16:creationId xmlns:a16="http://schemas.microsoft.com/office/drawing/2014/main" id="{FEA70E9F-C506-413C-11EF-5915A2296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>
            <a:extLst>
              <a:ext uri="{FF2B5EF4-FFF2-40B4-BE49-F238E27FC236}">
                <a16:creationId xmlns:a16="http://schemas.microsoft.com/office/drawing/2014/main" id="{F19C81EC-0322-58A2-C455-6E2C84D1E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731520"/>
            <a:ext cx="7223760" cy="18288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2644545"/>
            <a:ext cx="7223760" cy="288932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548640"/>
            <a:ext cx="6583680" cy="2286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926080"/>
            <a:ext cx="6583680" cy="31221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31520"/>
            <a:ext cx="6583680" cy="1828800"/>
          </a:xfrm>
        </p:spPr>
        <p:txBody>
          <a:bodyPr tIns="0" anchor="b" anchorCtr="0">
            <a:noAutofit/>
          </a:bodyPr>
          <a:lstStyle>
            <a:lvl1pPr algn="l">
              <a:defRPr sz="3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2657553"/>
            <a:ext cx="6583680" cy="2655167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>
            <a:extLst>
              <a:ext uri="{FF2B5EF4-FFF2-40B4-BE49-F238E27FC236}">
                <a16:creationId xmlns:a16="http://schemas.microsoft.com/office/drawing/2014/main" id="{8D5D10FF-3DE5-39CA-FA9A-29A09DC4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>
            <a:extLst>
              <a:ext uri="{FF2B5EF4-FFF2-40B4-BE49-F238E27FC236}">
                <a16:creationId xmlns:a16="http://schemas.microsoft.com/office/drawing/2014/main" id="{BFA89E6A-8342-AE30-45E0-BC1DFE327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>
            <a:extLst>
              <a:ext uri="{FF2B5EF4-FFF2-40B4-BE49-F238E27FC236}">
                <a16:creationId xmlns:a16="http://schemas.microsoft.com/office/drawing/2014/main" id="{D9D7EB49-4BC9-040F-C4CC-5771C5FB3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>
            <a:extLst>
              <a:ext uri="{FF2B5EF4-FFF2-40B4-BE49-F238E27FC236}">
                <a16:creationId xmlns:a16="http://schemas.microsoft.com/office/drawing/2014/main" id="{3CE04498-C285-EFB8-340C-1A0640781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5032" y="755374"/>
            <a:ext cx="7740995" cy="150014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85032" y="2309191"/>
            <a:ext cx="3741928" cy="4302404"/>
          </a:xfrm>
        </p:spPr>
        <p:txBody>
          <a:bodyPr lIns="45720" rIns="45720" bIns="4572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84539" y="2309191"/>
            <a:ext cx="3741928" cy="4302404"/>
          </a:xfrm>
        </p:spPr>
        <p:txBody>
          <a:bodyPr lIns="45720" rIns="45720" bIns="4572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224528" y="815009"/>
            <a:ext cx="6766560" cy="27432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4224528" y="3663588"/>
            <a:ext cx="6766560" cy="246888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C03E7-4E66-D898-4A16-4448F2FE50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854042" y="815009"/>
            <a:ext cx="10483917" cy="27432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2895600" y="3663588"/>
            <a:ext cx="6400800" cy="228600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338328" indent="0" algn="ctr">
              <a:buNone/>
              <a:defRPr sz="1400"/>
            </a:lvl2pPr>
            <a:lvl3pPr marL="795528" indent="0" algn="ctr">
              <a:buNone/>
              <a:defRPr sz="1400"/>
            </a:lvl3pPr>
            <a:lvl4pPr marL="1252728" indent="0" algn="ctr">
              <a:buNone/>
              <a:defRPr sz="1400"/>
            </a:lvl4pPr>
            <a:lvl5pPr marL="1709928" indent="0" algn="ctr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C03E7-4E66-D898-4A16-4448F2FE50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5600" y="1699591"/>
            <a:ext cx="6400800" cy="2844977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3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95600" y="4598948"/>
            <a:ext cx="6400800" cy="99323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31519"/>
            <a:ext cx="10665089" cy="13716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9496" y="2276272"/>
            <a:ext cx="11119104" cy="42616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31518"/>
            <a:ext cx="10671048" cy="1359929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904" y="2825496"/>
            <a:ext cx="10680192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0996D-0D23-7C1B-15E3-E181C069AB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1121" y="1344404"/>
            <a:ext cx="6984906" cy="2560441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33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347664"/>
            <a:ext cx="768096" cy="1882471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120" y="3977196"/>
            <a:ext cx="4971237" cy="86480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31520"/>
            <a:ext cx="10671048" cy="1350200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80" r:id="rId4"/>
    <p:sldLayoutId id="2147483653" r:id="rId5"/>
    <p:sldLayoutId id="2147483664" r:id="rId6"/>
    <p:sldLayoutId id="2147483667" r:id="rId7"/>
    <p:sldLayoutId id="2147483668" r:id="rId8"/>
    <p:sldLayoutId id="2147483669" r:id="rId9"/>
    <p:sldLayoutId id="2147483673" r:id="rId10"/>
    <p:sldLayoutId id="2147483681" r:id="rId11"/>
    <p:sldLayoutId id="2147483679" r:id="rId12"/>
    <p:sldLayoutId id="2147483655" r:id="rId13"/>
    <p:sldLayoutId id="2147483682" r:id="rId14"/>
    <p:sldLayoutId id="2147483677" r:id="rId15"/>
    <p:sldLayoutId id="2147483683" r:id="rId16"/>
    <p:sldLayoutId id="2147483678" r:id="rId17"/>
    <p:sldLayoutId id="2147483674" r:id="rId18"/>
    <p:sldLayoutId id="2147483675" r:id="rId19"/>
    <p:sldLayoutId id="2147483676" r:id="rId20"/>
    <p:sldLayoutId id="2147483654" r:id="rId21"/>
    <p:sldLayoutId id="2147483656" r:id="rId22"/>
    <p:sldLayoutId id="2147483657" r:id="rId23"/>
    <p:sldLayoutId id="2147483658" r:id="rId24"/>
    <p:sldLayoutId id="2147483659" r:id="rId25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1789" y="168181"/>
            <a:ext cx="6230471" cy="2225392"/>
          </a:xfrm>
        </p:spPr>
        <p:txBody>
          <a:bodyPr/>
          <a:lstStyle/>
          <a:p>
            <a:r>
              <a:rPr lang="en-US" dirty="0"/>
              <a:t>REAL-TIME </a:t>
            </a:r>
            <a:br>
              <a:rPr lang="en-US" dirty="0"/>
            </a:br>
            <a:r>
              <a:rPr lang="en-US" dirty="0"/>
              <a:t>GENDER DETECTION AND AGE PREDICTION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255267"/>
            <a:ext cx="3493008" cy="1644724"/>
          </a:xfrm>
        </p:spPr>
        <p:txBody>
          <a:bodyPr/>
          <a:lstStyle/>
          <a:p>
            <a:r>
              <a:rPr lang="en-US" dirty="0"/>
              <a:t>By-</a:t>
            </a:r>
          </a:p>
          <a:p>
            <a:r>
              <a:rPr lang="en-US" dirty="0" err="1"/>
              <a:t>Bharathvarsh</a:t>
            </a:r>
            <a:r>
              <a:rPr lang="en-US" dirty="0"/>
              <a:t> S</a:t>
            </a:r>
          </a:p>
          <a:p>
            <a:r>
              <a:rPr lang="en-US" dirty="0" err="1"/>
              <a:t>Srivishwa</a:t>
            </a:r>
            <a:r>
              <a:rPr lang="en-US" dirty="0"/>
              <a:t> P</a:t>
            </a:r>
          </a:p>
          <a:p>
            <a:r>
              <a:rPr lang="en-US" dirty="0"/>
              <a:t>Surya </a:t>
            </a:r>
            <a:r>
              <a:rPr lang="en-US" dirty="0" err="1"/>
              <a:t>Narayanaan</a:t>
            </a:r>
            <a:r>
              <a:rPr lang="en-US" dirty="0"/>
              <a:t> KC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7E0ED4-36AE-D97B-DD25-CF75056FF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9332" y="0"/>
            <a:ext cx="4939562" cy="1077871"/>
          </a:xfrm>
        </p:spPr>
        <p:txBody>
          <a:bodyPr/>
          <a:lstStyle/>
          <a:p>
            <a:r>
              <a:rPr lang="en-IN" sz="2400" dirty="0">
                <a:solidFill>
                  <a:schemeClr val="tx1"/>
                </a:solidFill>
              </a:rPr>
              <a:t>ANTI-SPOOF DETECTION</a:t>
            </a:r>
          </a:p>
          <a:p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444505-24E6-4981-AB50-53D430EAFA51}"/>
              </a:ext>
            </a:extLst>
          </p:cNvPr>
          <p:cNvSpPr txBox="1"/>
          <p:nvPr/>
        </p:nvSpPr>
        <p:spPr>
          <a:xfrm>
            <a:off x="3558987" y="690283"/>
            <a:ext cx="80682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Spoofing</a:t>
            </a:r>
            <a:r>
              <a:rPr lang="en-GB" dirty="0"/>
              <a:t> attacks pose a significant challenge to facial verification systems as they attempt to deceive the system by presenting a fake image of a 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goal of facial anti-spoofing is to prevent false facial verification by identifying and differentiating real faces from photos, videos, masks, or other substitutes used by attackers.</a:t>
            </a:r>
          </a:p>
          <a:p>
            <a:endParaRPr lang="en-GB" u="sng" dirty="0"/>
          </a:p>
          <a:p>
            <a:endParaRPr lang="en-GB" u="sng" dirty="0"/>
          </a:p>
          <a:p>
            <a:endParaRPr lang="en-GB" u="sng" dirty="0"/>
          </a:p>
          <a:p>
            <a:endParaRPr lang="en-GB" u="sng" dirty="0"/>
          </a:p>
          <a:p>
            <a:endParaRPr lang="en-GB" u="sng" dirty="0"/>
          </a:p>
          <a:p>
            <a:endParaRPr lang="en-GB" u="sng" dirty="0"/>
          </a:p>
          <a:p>
            <a:endParaRPr lang="en-GB" u="sng" dirty="0"/>
          </a:p>
          <a:p>
            <a:endParaRPr lang="en-GB" u="sng" dirty="0"/>
          </a:p>
          <a:p>
            <a:r>
              <a:rPr lang="en-GB" u="sng" dirty="0"/>
              <a:t>Implementation of Liveness Detection: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After detecting a face in a frame, the code applies face anti-spoofing using pre-trained models.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 anti-spoofing models analyse the frames to determine whether the face is real or fake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AC86F-3843-43B9-BF18-C6F0CD22B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582" y="2755348"/>
            <a:ext cx="2896161" cy="2013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16B073-B650-4D40-91EF-5BE83F78C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363" y="2734288"/>
            <a:ext cx="2680720" cy="2034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152FD8-F4B1-4156-8C82-6A0E3579FB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22" r="19473"/>
          <a:stretch/>
        </p:blipFill>
        <p:spPr>
          <a:xfrm>
            <a:off x="9475703" y="2741468"/>
            <a:ext cx="2554932" cy="202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16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6F448-69F9-4593-BD55-2751EE87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008" y="-123051"/>
            <a:ext cx="7439243" cy="803238"/>
          </a:xfrm>
        </p:spPr>
        <p:txBody>
          <a:bodyPr/>
          <a:lstStyle/>
          <a:p>
            <a:r>
              <a:rPr lang="en-IN" sz="2400" dirty="0">
                <a:solidFill>
                  <a:schemeClr val="tx1"/>
                </a:solidFill>
              </a:rPr>
              <a:t>IMPLEMENTATION OF GENDER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CDA894-2426-4CD8-BCB8-19DF3F3F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BB38EB-9B03-4799-81C3-6727E78ED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276" y="701702"/>
            <a:ext cx="5681011" cy="595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3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5A23-91B2-44EB-8B78-F0D41C2F4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055" y="89978"/>
            <a:ext cx="7439243" cy="489472"/>
          </a:xfrm>
        </p:spPr>
        <p:txBody>
          <a:bodyPr/>
          <a:lstStyle/>
          <a:p>
            <a:r>
              <a:rPr lang="en-IN" sz="2400" dirty="0">
                <a:solidFill>
                  <a:schemeClr val="tx1"/>
                </a:solidFill>
              </a:rPr>
              <a:t>USER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2C1B2-AA83-4956-A9E2-F2079FD5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1D5EE-4053-45B7-A05B-EDAE0D3B4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Login page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67D6C39-0531-4D62-9C54-511439DA4B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86213" y="3645407"/>
            <a:ext cx="3566731" cy="257738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761E86-7C51-4149-9574-AB773CDBC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Form page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2275241-73CF-431F-AD26-A3FBED5D218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858125" y="3645408"/>
            <a:ext cx="3567113" cy="257738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5E4BAC-AACB-49E1-A68B-0036EBD9449B}"/>
              </a:ext>
            </a:extLst>
          </p:cNvPr>
          <p:cNvSpPr txBox="1"/>
          <p:nvPr/>
        </p:nvSpPr>
        <p:spPr>
          <a:xfrm>
            <a:off x="4123765" y="635203"/>
            <a:ext cx="72165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Our website is a testament to our team's dedication and expertise, providing an impactful digital presence that aligns with our brand identity and delivers value to our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website utilizes the machine learning code that leverages the web camera available on the user's system to perform a series of verifications.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5239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FF0FC32-E912-B03D-950B-94C1C787E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7842" y="-6510"/>
            <a:ext cx="3566160" cy="1077871"/>
          </a:xfrm>
        </p:spPr>
        <p:txBody>
          <a:bodyPr/>
          <a:lstStyle/>
          <a:p>
            <a:r>
              <a:rPr lang="en-IN" sz="2400" dirty="0">
                <a:solidFill>
                  <a:schemeClr val="tx1"/>
                </a:solidFill>
              </a:rPr>
              <a:t>Python backend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0C7B1F-03DA-FE61-B40D-87C42E3BC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7842" y="1016024"/>
            <a:ext cx="7774910" cy="2039427"/>
          </a:xfrm>
        </p:spPr>
        <p:txBody>
          <a:bodyPr>
            <a:normAutofit/>
          </a:bodyPr>
          <a:lstStyle/>
          <a:p>
            <a:r>
              <a:rPr lang="en-US" sz="200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Core backend written in Python(OpenCV and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n-US" sz="200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frameworks) </a:t>
            </a:r>
          </a:p>
          <a:p>
            <a:r>
              <a:rPr lang="en-US" sz="200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Processes user commands, manages databases (SQLite), and controls various functionalities.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A95291-6242-E982-4105-0BC9C0ED6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544" y="3740232"/>
            <a:ext cx="8543731" cy="275840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FB80C5-1BED-4F44-B1AE-781194ADDB7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59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731520"/>
            <a:ext cx="7439243" cy="24450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F9E701-A780-604A-587E-9DFD7E2FD3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723424" y="116797"/>
            <a:ext cx="3568150" cy="82352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Analysis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6C33BA-D712-4B25-C72F-0A0B35579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22699" y="731520"/>
            <a:ext cx="3568150" cy="200512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0" name="Picture Placeholder 119" descr="Abacus with solid fill">
            <a:extLst>
              <a:ext uri="{FF2B5EF4-FFF2-40B4-BE49-F238E27FC236}">
                <a16:creationId xmlns:a16="http://schemas.microsoft.com/office/drawing/2014/main" id="{09FC5E61-E769-50A0-AB97-D7709CEDFF7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2522538"/>
            <a:ext cx="731838" cy="731837"/>
          </a:xfrm>
        </p:spPr>
      </p:pic>
      <p:pic>
        <p:nvPicPr>
          <p:cNvPr id="11" name="Picture Placeholder 123" descr="Bar graph with upward trend with solid fill">
            <a:extLst>
              <a:ext uri="{FF2B5EF4-FFF2-40B4-BE49-F238E27FC236}">
                <a16:creationId xmlns:a16="http://schemas.microsoft.com/office/drawing/2014/main" id="{4967BDF4-6CAD-6840-3BCA-BF28A4096C3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460163" y="2522538"/>
            <a:ext cx="731837" cy="73183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42B6E-AE1B-4894-8DF8-386B60A1C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3035" y="940320"/>
            <a:ext cx="6866740" cy="42876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8DA2F7-5A12-404C-A1FC-C4693FCBFD43}"/>
              </a:ext>
            </a:extLst>
          </p:cNvPr>
          <p:cNvSpPr txBox="1"/>
          <p:nvPr/>
        </p:nvSpPr>
        <p:spPr>
          <a:xfrm>
            <a:off x="4273035" y="5436803"/>
            <a:ext cx="6451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Our custom CNN architecture demonstrably excels when compared to the models mentioned in the report, notably achieving an impressive accuracy rate of 95%.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491157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1F5B9-644F-1564-DBE8-82EF330F8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0906" y="742271"/>
            <a:ext cx="6766560" cy="54535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limitations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A5984-01BE-FA92-6521-DC5BF15BC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0906" y="1287624"/>
            <a:ext cx="7912359" cy="5411756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Accuracy Discrepancies: Gender detection can sometimes yield inaccurate results, especially when working with diverse and less-represented demographics. Variations in age, race, or personal expression can make accurate classification challenging.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3741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Privacy Concerns: Real-time gender detection systems can raise privacy issues, as they involve processing live video or images. This can be perceived as invasive, particularly when used in public spaces without consent.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3741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Bias and Fairness: Gender detection models can perpetuate biases present in the training data, leading to misclassifications and reinforcing gender stereotypes. Addressing fairness and bias in these systems is an ongoing challenge.</a:t>
            </a:r>
            <a:endParaRPr lang="en-US" sz="1600" i="0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DC7B1-6103-D365-60AC-A3B1EEAE72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87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1F5B9-644F-1564-DBE8-82EF330F8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0906" y="742271"/>
            <a:ext cx="6766560" cy="54535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Future scope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A5984-01BE-FA92-6521-DC5BF15BC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0906" y="1287624"/>
            <a:ext cx="7912359" cy="5411756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Enhanced Accuracy: Further refinement of the deep learning models and increasing the diversity of the training dataset can boost accuracy, making the system even more reliable.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600" i="0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Multimodal Analysis: Expanding the project to include other biometric features for more comprehensive analysis, such as age, emotions, or identification to create a more versatile system.</a:t>
            </a:r>
            <a:endParaRPr lang="en-GB" sz="1600" dirty="0">
              <a:solidFill>
                <a:srgbClr val="3741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600" i="0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Privacy Measures: Implementing privacy features and adhering to data protection regulations to ensure the privacy and consent of individuals when their data is processed</a:t>
            </a:r>
            <a:endParaRPr lang="en-GB" sz="1600" dirty="0">
              <a:solidFill>
                <a:srgbClr val="3741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600" i="0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Bias Mitigation: Continued research into addressing biases in gender detection algorithms to ensure fairness and accuracy, particularly among underrepresented groups.</a:t>
            </a:r>
            <a:endParaRPr lang="en-US" sz="1600" i="0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DC7B1-6103-D365-60AC-A3B1EEAE72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31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731520"/>
            <a:ext cx="6583680" cy="1828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5082" y="2970097"/>
            <a:ext cx="6583680" cy="26551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PRESENTED BY</a:t>
            </a:r>
          </a:p>
          <a:p>
            <a:r>
              <a:rPr lang="en-US" dirty="0" err="1"/>
              <a:t>Bharathvarsh</a:t>
            </a:r>
            <a:r>
              <a:rPr lang="en-US" dirty="0"/>
              <a:t> S</a:t>
            </a:r>
          </a:p>
          <a:p>
            <a:r>
              <a:rPr lang="en-US" dirty="0" err="1"/>
              <a:t>Srivishwa</a:t>
            </a:r>
            <a:r>
              <a:rPr lang="en-US" dirty="0"/>
              <a:t> P</a:t>
            </a:r>
          </a:p>
          <a:p>
            <a:r>
              <a:rPr lang="en-US" dirty="0"/>
              <a:t>Surya </a:t>
            </a:r>
            <a:r>
              <a:rPr lang="en-US" dirty="0" err="1"/>
              <a:t>Narayanaan</a:t>
            </a:r>
            <a:r>
              <a:rPr lang="en-US" dirty="0"/>
              <a:t> KC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8640"/>
            <a:ext cx="6583680" cy="22860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926080"/>
            <a:ext cx="6583680" cy="3122168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Why do we need Gender Detection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 features of Gender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​Technologies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Features of our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Limitations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​Future 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815009"/>
            <a:ext cx="6766560" cy="2743200"/>
          </a:xfrm>
        </p:spPr>
        <p:txBody>
          <a:bodyPr/>
          <a:lstStyle/>
          <a:p>
            <a:r>
              <a:rPr 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do we need Gender Detection?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4FE46-E91B-285E-008B-979F3E352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3663588"/>
            <a:ext cx="6766560" cy="2484782"/>
          </a:xfrm>
        </p:spPr>
        <p:txBody>
          <a:bodyPr>
            <a:noAutofit/>
          </a:bodyPr>
          <a:lstStyle/>
          <a:p>
            <a:pPr algn="just"/>
            <a:r>
              <a:rPr lang="en-GB" sz="2000" i="1" dirty="0">
                <a:solidFill>
                  <a:schemeClr val="tx1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  <a:t>In today's digital age, social media has seamlessly woven itself into the fabric of our lives, enabling connections across borders and offering a platform for individuals to share their thoughts, experiences, and moments. However, as social media's popularity has surged, so too has the alarming issue of spoofing, which has become a formidable problem. Hence, Real-time gender detection is essential for personalized services, enhanced security, and targeted content.</a:t>
            </a:r>
            <a:endParaRPr lang="en-US" sz="2000" i="1" dirty="0">
              <a:solidFill>
                <a:schemeClr val="tx1"/>
              </a:solidFill>
              <a:latin typeface="Bodoni MT" panose="02070603080606020203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E8188-6C0A-9C77-511F-82FCEF0108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98174-684D-435C-9544-53769B38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03" y="158284"/>
            <a:ext cx="411158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4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99591"/>
            <a:ext cx="6400800" cy="2844977"/>
          </a:xfrm>
        </p:spPr>
        <p:txBody>
          <a:bodyPr/>
          <a:lstStyle/>
          <a:p>
            <a:r>
              <a:rPr lang="en-US" dirty="0"/>
              <a:t>KEY FEATURES OF GENDER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7640" y="5281126"/>
            <a:ext cx="5778759" cy="31105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8" y="11237"/>
            <a:ext cx="10671048" cy="9890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06FAAB-BABA-7D08-842A-465CB3E41F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903" y="701702"/>
            <a:ext cx="7328997" cy="569909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dirty="0" err="1">
                <a:solidFill>
                  <a:srgbClr val="374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Artficial</a:t>
            </a:r>
            <a:r>
              <a:rPr lang="en-US" sz="2400" b="1" dirty="0">
                <a:solidFill>
                  <a:srgbClr val="374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Intelligence</a:t>
            </a:r>
            <a:r>
              <a:rPr lang="en-US" sz="2400" b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38328" lvl="1" indent="0">
              <a:buNone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AI-powered gender detection and age prediction systems utilize complex algorithms to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interpret patterns in data, enabling accurate predictions.</a:t>
            </a:r>
          </a:p>
          <a:p>
            <a:pPr lvl="1"/>
            <a:r>
              <a:rPr lang="en-GB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Adaptability: AI algorithms can adapt and improve over time by learning from new data, enhancing the precision of gender and age predictions.</a:t>
            </a:r>
          </a:p>
          <a:p>
            <a:pPr lvl="1"/>
            <a:r>
              <a:rPr lang="en-GB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Cognitive Capabilities: AI allows the system to mimic human cognitive functions, enabling it to process vast amounts of data and make predictions swiftly and efficiently.</a:t>
            </a:r>
            <a:endParaRPr lang="en-US" sz="2400" b="0" i="0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715C62-17FD-4AB2-B5F4-1683E99BE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900" y="1408711"/>
            <a:ext cx="4007076" cy="40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60199"/>
            <a:ext cx="10665089" cy="895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496" y="606490"/>
            <a:ext cx="11119104" cy="5931470"/>
          </a:xfrm>
        </p:spPr>
        <p:txBody>
          <a:bodyPr/>
          <a:lstStyle/>
          <a:p>
            <a:pPr marL="0" indent="0" algn="l">
              <a:buNone/>
            </a:pPr>
            <a:r>
              <a:rPr lang="en-US" sz="2600" b="1" dirty="0">
                <a:solidFill>
                  <a:srgbClr val="374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r>
              <a:rPr lang="en-US" sz="2600" b="1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Neural Networks: Deep learning models, specifically neural networks, can automatically learn hierarchical features from data, allowing for nuanced understanding of facial features and other relevant characteristics.</a:t>
            </a:r>
          </a:p>
          <a:p>
            <a:r>
              <a:rPr lang="en-GB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Extraction: Deep learning techniques excel at automatically extracting intricate features from images, ensuring that subtle facial cues are captured for accurate gender and age predictions.</a:t>
            </a:r>
          </a:p>
          <a:p>
            <a:r>
              <a:rPr lang="en-GB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Complex Data Representation: Deep learning models can create complex internal representations of data, enabling them to handle intricate patterns and variations in facial images for precise predictions.</a:t>
            </a:r>
            <a:endParaRPr lang="en-US" sz="2400" b="0" i="0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47788"/>
            <a:ext cx="45719" cy="219755"/>
          </a:xfrm>
        </p:spPr>
        <p:txBody>
          <a:bodyPr>
            <a:normAutofit fontScale="32500" lnSpcReduction="20000"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233360-3CDC-4929-9134-DE9C8C5D6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004" y="4552111"/>
            <a:ext cx="3809004" cy="214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DE4B5C-3341-A15C-4092-5EC4227CC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50200"/>
          </a:xfrm>
        </p:spPr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F69D5-AD7B-521D-22B1-50D8A24356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8905" y="4989515"/>
            <a:ext cx="2598737" cy="610836"/>
          </a:xfrm>
        </p:spPr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28191-45A5-DEA1-F978-421F83D5E6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6885" y="5600947"/>
            <a:ext cx="2283472" cy="3639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6AF003-A457-D7E6-F39B-1A85A426A3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74073" y="5600351"/>
            <a:ext cx="22834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413FDF-11CF-6B9B-871F-ED1ED06E76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74589" y="4990708"/>
            <a:ext cx="2598737" cy="610240"/>
          </a:xfrm>
        </p:spPr>
        <p:txBody>
          <a:bodyPr/>
          <a:lstStyle/>
          <a:p>
            <a:r>
              <a:rPr lang="en-US" dirty="0" err="1"/>
              <a:t>opencv</a:t>
            </a:r>
            <a:r>
              <a:rPr lang="en-US" dirty="0"/>
              <a:t>​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CED26D-9022-0D83-FB0D-E3471E6F7E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32529" y="5600947"/>
            <a:ext cx="22834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8301B7-15C5-E184-096F-BF82F42163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2431" y="4990707"/>
            <a:ext cx="2598737" cy="609644"/>
          </a:xfrm>
        </p:spPr>
        <p:txBody>
          <a:bodyPr/>
          <a:lstStyle/>
          <a:p>
            <a:r>
              <a:rPr lang="en-US" dirty="0"/>
              <a:t>SQLITE DB​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D57FB11-65D1-6B1C-8D88-F932BF765A7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90984" y="5600947"/>
            <a:ext cx="2283472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C68A640A-8808-48D7-E793-0575E48512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758905" y="2392023"/>
            <a:ext cx="2596896" cy="2384258"/>
          </a:xfr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FC043F1-10C9-4899-843C-B771E96EF4C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22000" r="22000"/>
          <a:stretch>
            <a:fillRect/>
          </a:stretch>
        </p:blipFill>
        <p:spPr>
          <a:xfrm>
            <a:off x="3517361" y="2392619"/>
            <a:ext cx="2596896" cy="2383662"/>
          </a:xfr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41B0EC4A-5567-443B-822E-EFAA0449375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l="15109" r="15109"/>
          <a:stretch>
            <a:fillRect/>
          </a:stretch>
        </p:blipFill>
        <p:spPr>
          <a:xfrm>
            <a:off x="9034463" y="2379582"/>
            <a:ext cx="2597150" cy="2396699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9ADA908-0C26-EDCA-4701-CEE8B4FD41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16747" y="4990111"/>
            <a:ext cx="2598737" cy="610836"/>
          </a:xfrm>
        </p:spPr>
        <p:txBody>
          <a:bodyPr/>
          <a:lstStyle/>
          <a:p>
            <a:r>
              <a:rPr lang="en-IN" dirty="0"/>
              <a:t>FASTAPI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0606C23-6B47-4685-B6C6-28741527CCC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/>
          <a:srcRect l="5831" r="5831"/>
          <a:stretch>
            <a:fillRect/>
          </a:stretch>
        </p:blipFill>
        <p:spPr>
          <a:xfrm>
            <a:off x="6275817" y="2393215"/>
            <a:ext cx="2596896" cy="2383066"/>
          </a:xfrm>
        </p:spPr>
      </p:pic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F4425E-273C-9B21-78F5-1655BFC33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894" y="2877671"/>
            <a:ext cx="7745506" cy="1666897"/>
          </a:xfrm>
        </p:spPr>
        <p:txBody>
          <a:bodyPr/>
          <a:lstStyle/>
          <a:p>
            <a:r>
              <a:rPr lang="en-IN" dirty="0"/>
              <a:t>ARCHITECTURE OF REAL-TIME GENDER DETECTION AND AGE PREDICTION</a:t>
            </a:r>
          </a:p>
        </p:txBody>
      </p:sp>
    </p:spTree>
    <p:extLst>
      <p:ext uri="{BB962C8B-B14F-4D97-AF65-F5344CB8AC3E}">
        <p14:creationId xmlns:p14="http://schemas.microsoft.com/office/powerpoint/2010/main" val="4035742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278856-582A-EE52-6E81-89178405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Diagram 2" descr="Timeline">
            <a:extLst>
              <a:ext uri="{FF2B5EF4-FFF2-40B4-BE49-F238E27FC236}">
                <a16:creationId xmlns:a16="http://schemas.microsoft.com/office/drawing/2014/main" id="{69DC78BF-36AB-24B7-7DB6-B60A0DC5DCA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33048370"/>
              </p:ext>
            </p:extLst>
          </p:nvPr>
        </p:nvGraphicFramePr>
        <p:xfrm>
          <a:off x="758825" y="2998788"/>
          <a:ext cx="10674350" cy="3538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84A45D6-1BAA-4A35-9F3E-E7A9DA85FF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1459" y="0"/>
            <a:ext cx="716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721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9" id="{07E52A9F-D25E-4E8C-B4D7-B5787788E959}" vid="{824140DD-B080-4B0A-AAFB-804D4F3A83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F72A9A-9854-460A-B457-FD7825B588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1E1457-D4B3-40FD-8F3C-3C887E804B1A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C8FBBAE-6EB4-450B-BECB-ABD240B4B4A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{7A7ABD8A-5C69-46F6-BDBD-E51D2436A870}tf78438558_win32</Template>
  <TotalTime>320</TotalTime>
  <Words>777</Words>
  <Application>Microsoft Office PowerPoint</Application>
  <PresentationFormat>Widescreen</PresentationFormat>
  <Paragraphs>91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Bodoni MT</vt:lpstr>
      <vt:lpstr>Calibri</vt:lpstr>
      <vt:lpstr>Sabon Next LT</vt:lpstr>
      <vt:lpstr>Times New Roman</vt:lpstr>
      <vt:lpstr>Custom</vt:lpstr>
      <vt:lpstr>REAL-TIME  GENDER DETECTION AND AGE PREDICTION </vt:lpstr>
      <vt:lpstr>agenda</vt:lpstr>
      <vt:lpstr>Why do we need Gender Detection?</vt:lpstr>
      <vt:lpstr>KEY FEATURES OF GENDER DETECTION</vt:lpstr>
      <vt:lpstr>PowerPoint Presentation</vt:lpstr>
      <vt:lpstr>PowerPoint Presentation</vt:lpstr>
      <vt:lpstr>Technologies used</vt:lpstr>
      <vt:lpstr>ARCHITECTURE OF REAL-TIME GENDER DETECTION AND AGE PREDICTION</vt:lpstr>
      <vt:lpstr>PowerPoint Presentation</vt:lpstr>
      <vt:lpstr>PowerPoint Presentation</vt:lpstr>
      <vt:lpstr>IMPLEMENTATION OF GENDER DETECTION</vt:lpstr>
      <vt:lpstr>USER INTERFACE</vt:lpstr>
      <vt:lpstr> </vt:lpstr>
      <vt:lpstr> </vt:lpstr>
      <vt:lpstr>limitations</vt:lpstr>
      <vt:lpstr>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ASSISTANT</dc:title>
  <dc:subject/>
  <dc:creator>LEO DAS</dc:creator>
  <cp:keywords>THERIKA</cp:keywords>
  <cp:lastModifiedBy>BHARATHVARSH SRINIVASAN</cp:lastModifiedBy>
  <cp:revision>19</cp:revision>
  <dcterms:created xsi:type="dcterms:W3CDTF">2023-10-29T12:56:45Z</dcterms:created>
  <dcterms:modified xsi:type="dcterms:W3CDTF">2023-10-31T16:33:47Z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